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9"/>
  </p:notesMasterIdLst>
  <p:sldIdLst>
    <p:sldId id="260" r:id="rId2"/>
    <p:sldId id="261" r:id="rId3"/>
    <p:sldId id="268" r:id="rId4"/>
    <p:sldId id="269" r:id="rId5"/>
    <p:sldId id="270" r:id="rId6"/>
    <p:sldId id="267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3" autoAdjust="0"/>
    <p:restoredTop sz="94343" autoAdjust="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 </a:t>
            </a:r>
            <a:r>
              <a:rPr lang="en-US" dirty="0" smtClean="0"/>
              <a:t>Oct 17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10205772" cy="3416300"/>
          </a:xfrm>
        </p:spPr>
        <p:txBody>
          <a:bodyPr>
            <a:normAutofit fontScale="92500" lnSpcReduction="20000"/>
          </a:bodyPr>
          <a:lstStyle/>
          <a:p>
            <a:r>
              <a:rPr lang="en-US" b="1" smtClean="0"/>
              <a:t>P3 </a:t>
            </a:r>
            <a:r>
              <a:rPr lang="en-US" b="1" smtClean="0"/>
              <a:t>Warmup </a:t>
            </a:r>
            <a:r>
              <a:rPr lang="en-US" b="1" dirty="0" smtClean="0"/>
              <a:t>–  </a:t>
            </a:r>
          </a:p>
          <a:p>
            <a:r>
              <a:rPr lang="en-US" b="1" dirty="0" smtClean="0">
                <a:sym typeface="Euclid Extra" panose="02050502000505020303" pitchFamily="18" charset="2"/>
              </a:rPr>
              <a:t>Two masses are connected by a cord and pulled to the right by another cord. (Assume frictionless surface.)</a:t>
            </a:r>
          </a:p>
          <a:p>
            <a:r>
              <a:rPr lang="en-US" b="1" dirty="0" smtClean="0">
                <a:sym typeface="Euclid Extra" panose="02050502000505020303" pitchFamily="18" charset="2"/>
              </a:rPr>
              <a:t>Draw free body diagrams for a) green mass,  b) red mass, c) the two blocks together</a:t>
            </a:r>
          </a:p>
          <a:p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r>
              <a:rPr lang="en-US" b="1" dirty="0" smtClean="0">
                <a:sym typeface="Euclid Extra" panose="02050502000505020303" pitchFamily="18" charset="2"/>
              </a:rPr>
              <a:t>Then complete a District </a:t>
            </a:r>
            <a:r>
              <a:rPr lang="en-US" b="1" dirty="0" err="1" smtClean="0">
                <a:sym typeface="Euclid Extra" panose="02050502000505020303" pitchFamily="18" charset="2"/>
              </a:rPr>
              <a:t>Qtr</a:t>
            </a:r>
            <a:r>
              <a:rPr lang="en-US" b="1" dirty="0" smtClean="0">
                <a:sym typeface="Euclid Extra" panose="02050502000505020303" pitchFamily="18" charset="2"/>
              </a:rPr>
              <a:t> 1 Assessment by yourself with a calculator. (approx. 15-20 min)</a:t>
            </a:r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r>
              <a:rPr lang="en-US" b="1" dirty="0" smtClean="0">
                <a:sym typeface="Euclid Extra" panose="02050502000505020303" pitchFamily="18" charset="2"/>
              </a:rPr>
              <a:t>Today’s Objective: Second Law Problem Solving (frictionless)</a:t>
            </a: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  <p:grpSp>
        <p:nvGrpSpPr>
          <p:cNvPr id="14" name="Group 13"/>
          <p:cNvGrpSpPr/>
          <p:nvPr/>
        </p:nvGrpSpPr>
        <p:grpSpPr>
          <a:xfrm>
            <a:off x="1676400" y="4165707"/>
            <a:ext cx="3699164" cy="611785"/>
            <a:chOff x="1731818" y="3890940"/>
            <a:chExt cx="3699164" cy="611785"/>
          </a:xfrm>
        </p:grpSpPr>
        <p:sp>
          <p:nvSpPr>
            <p:cNvPr id="4" name="Rectangle 3"/>
            <p:cNvSpPr/>
            <p:nvPr/>
          </p:nvSpPr>
          <p:spPr>
            <a:xfrm>
              <a:off x="2438400" y="4031673"/>
              <a:ext cx="789709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731818" y="4502725"/>
              <a:ext cx="351905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228109" y="4267198"/>
              <a:ext cx="54864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3796144" y="4031673"/>
              <a:ext cx="498764" cy="4572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4322618" y="4267198"/>
              <a:ext cx="1108364" cy="0"/>
            </a:xfrm>
            <a:prstGeom prst="line">
              <a:avLst/>
            </a:prstGeom>
            <a:ln w="28575">
              <a:headEnd type="non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380509" y="3890941"/>
              <a:ext cx="63730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710543" y="3890940"/>
              <a:ext cx="63730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F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530911" y="3895634"/>
            <a:ext cx="2770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 out Forces homework for check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Agenda,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IB 2.2 Forces</a:t>
            </a:r>
          </a:p>
          <a:p>
            <a:pPr lvl="1"/>
            <a:r>
              <a:rPr lang="en-US" b="1" dirty="0" smtClean="0"/>
              <a:t>Second Law Problems (frictionless)</a:t>
            </a:r>
          </a:p>
          <a:p>
            <a:r>
              <a:rPr lang="en-US" b="1" dirty="0"/>
              <a:t>Agenda </a:t>
            </a:r>
          </a:p>
          <a:p>
            <a:pPr lvl="1"/>
            <a:r>
              <a:rPr lang="en-US" b="1" dirty="0"/>
              <a:t>District Qtr1 Assessment activity</a:t>
            </a:r>
          </a:p>
          <a:p>
            <a:pPr lvl="1"/>
            <a:r>
              <a:rPr lang="en-US" b="1" dirty="0" smtClean="0"/>
              <a:t>Homework review</a:t>
            </a:r>
          </a:p>
          <a:p>
            <a:pPr lvl="1"/>
            <a:r>
              <a:rPr lang="en-US" b="1" dirty="0" smtClean="0"/>
              <a:t>Kinematics </a:t>
            </a:r>
            <a:r>
              <a:rPr lang="en-US" b="1" dirty="0" smtClean="0"/>
              <a:t>and the second law</a:t>
            </a:r>
          </a:p>
          <a:p>
            <a:pPr lvl="1"/>
            <a:r>
              <a:rPr lang="en-US" b="1" dirty="0" smtClean="0"/>
              <a:t>General Second Law Problem solving</a:t>
            </a:r>
          </a:p>
          <a:p>
            <a:pPr lvl="1"/>
            <a:r>
              <a:rPr lang="en-US" b="1" dirty="0" smtClean="0"/>
              <a:t>Sample problem</a:t>
            </a:r>
          </a:p>
          <a:p>
            <a:pPr lvl="1"/>
            <a:r>
              <a:rPr lang="en-US" b="1" dirty="0" smtClean="0"/>
              <a:t>Practice</a:t>
            </a:r>
          </a:p>
          <a:p>
            <a:pPr lvl="1"/>
            <a:endParaRPr lang="en-US" b="1" dirty="0" smtClean="0"/>
          </a:p>
          <a:p>
            <a:r>
              <a:rPr lang="en-US" b="1" dirty="0" smtClean="0"/>
              <a:t>Assignment: </a:t>
            </a:r>
          </a:p>
          <a:p>
            <a:pPr lvl="1"/>
            <a:r>
              <a:rPr lang="en-US" b="1" dirty="0" smtClean="0"/>
              <a:t>Second Law Problems Worksheet </a:t>
            </a:r>
            <a:endParaRPr lang="en-US" sz="1900" b="1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Second Law Problem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215173" cy="34163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1) Draw the system. Label with masses and Forces and any other data.</a:t>
            </a:r>
          </a:p>
          <a:p>
            <a:r>
              <a:rPr lang="en-US" b="1" dirty="0" smtClean="0"/>
              <a:t>2) Choose the body of interest (to be treated as a point mass) and a frame of reference.</a:t>
            </a:r>
          </a:p>
          <a:p>
            <a:r>
              <a:rPr lang="en-US" b="1" dirty="0" smtClean="0"/>
              <a:t>3) Draw the Free Body Diagram, including all forces acting on the body of interest. Include the direction for each.</a:t>
            </a:r>
          </a:p>
          <a:p>
            <a:r>
              <a:rPr lang="en-US" b="1" dirty="0" smtClean="0"/>
              <a:t>4) Resolve all forces at an angle into their x and y components.</a:t>
            </a:r>
          </a:p>
          <a:p>
            <a:r>
              <a:rPr lang="en-US" b="1" dirty="0" smtClean="0"/>
              <a:t>5) Write the expression for the net force in each dimension </a:t>
            </a:r>
            <a:r>
              <a:rPr lang="en-US" b="1" dirty="0"/>
              <a:t>(</a:t>
            </a:r>
            <a:r>
              <a:rPr lang="en-US" b="1" dirty="0" err="1"/>
              <a:t>F</a:t>
            </a:r>
            <a:r>
              <a:rPr lang="en-US" b="1" baseline="-25000" dirty="0" err="1"/>
              <a:t>net,x</a:t>
            </a:r>
            <a:r>
              <a:rPr lang="en-US" b="1" dirty="0"/>
              <a:t> =</a:t>
            </a:r>
            <a:r>
              <a:rPr lang="en-US" b="1" dirty="0" smtClean="0"/>
              <a:t> Right – left, </a:t>
            </a:r>
            <a:r>
              <a:rPr lang="en-US" b="1" dirty="0" err="1"/>
              <a:t>F</a:t>
            </a:r>
            <a:r>
              <a:rPr lang="en-US" b="1" baseline="-25000" dirty="0" err="1"/>
              <a:t>nety</a:t>
            </a:r>
            <a:r>
              <a:rPr lang="en-US" b="1" dirty="0"/>
              <a:t> = Up </a:t>
            </a:r>
            <a:r>
              <a:rPr lang="en-US" b="1" dirty="0" smtClean="0"/>
              <a:t>– down)</a:t>
            </a:r>
          </a:p>
          <a:p>
            <a:r>
              <a:rPr lang="en-US" b="1" dirty="0" smtClean="0"/>
              <a:t>6) Write the second law equation for each dimension </a:t>
            </a:r>
            <a:r>
              <a:rPr lang="en-US" b="1" dirty="0" err="1" smtClean="0"/>
              <a:t>F</a:t>
            </a:r>
            <a:r>
              <a:rPr lang="en-US" b="1" baseline="-25000" dirty="0" err="1" smtClean="0"/>
              <a:t>net,x</a:t>
            </a:r>
            <a:r>
              <a:rPr lang="en-US" b="1" dirty="0" smtClean="0"/>
              <a:t> = ma</a:t>
            </a:r>
            <a:r>
              <a:rPr lang="en-US" b="1" baseline="-25000" dirty="0" smtClean="0"/>
              <a:t>x  </a:t>
            </a:r>
            <a:r>
              <a:rPr lang="en-US" b="1" dirty="0" err="1" smtClean="0"/>
              <a:t>F</a:t>
            </a:r>
            <a:r>
              <a:rPr lang="en-US" b="1" baseline="-25000" dirty="0" err="1" smtClean="0"/>
              <a:t>nety</a:t>
            </a:r>
            <a:r>
              <a:rPr lang="en-US" b="1" dirty="0" smtClean="0"/>
              <a:t> </a:t>
            </a:r>
            <a:r>
              <a:rPr lang="en-US" b="1" dirty="0"/>
              <a:t>= </a:t>
            </a:r>
            <a:r>
              <a:rPr lang="en-US" b="1" dirty="0" smtClean="0"/>
              <a:t>ma</a:t>
            </a:r>
            <a:r>
              <a:rPr lang="en-US" b="1" baseline="-25000" dirty="0" smtClean="0"/>
              <a:t>y</a:t>
            </a:r>
          </a:p>
          <a:p>
            <a:r>
              <a:rPr lang="en-US" b="1" dirty="0" smtClean="0"/>
              <a:t>7) (Opt first or last step) Connect to kinematics through acceleration.</a:t>
            </a: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768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2</a:t>
            </a:r>
            <a:r>
              <a:rPr lang="en-US" baseline="30000" dirty="0"/>
              <a:t>nd</a:t>
            </a:r>
            <a:r>
              <a:rPr lang="en-US" dirty="0"/>
              <a:t> Law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 21 kg child on a 16 kg sled is being dragged over “frictionless” snow by a rope that makes a 30</a:t>
            </a:r>
            <a:r>
              <a:rPr lang="en-US" b="1" dirty="0" smtClean="0">
                <a:latin typeface="Euclid" panose="02020503060505020303" pitchFamily="18" charset="0"/>
              </a:rPr>
              <a:t>° </a:t>
            </a:r>
            <a:r>
              <a:rPr lang="en-US" b="1" dirty="0" smtClean="0"/>
              <a:t>angle to the horizontal. What is the tension in the rope when the sled is taken from rest to a speed of 1.3 m/s in 3.5 seconds?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99098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2</a:t>
            </a:r>
            <a:r>
              <a:rPr lang="en-US" baseline="30000" dirty="0"/>
              <a:t>nd</a:t>
            </a:r>
            <a:r>
              <a:rPr lang="en-US" dirty="0"/>
              <a:t> Law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922348" cy="3416300"/>
          </a:xfrm>
        </p:spPr>
        <p:txBody>
          <a:bodyPr/>
          <a:lstStyle/>
          <a:p>
            <a:r>
              <a:rPr lang="en-US" sz="2000" b="1" dirty="0" smtClean="0"/>
              <a:t>Four penguins are being playfully pulled along very slippery (frictionless ice) by a curator. The masses of three of the penguins and two of the tensions are known. </a:t>
            </a:r>
            <a:r>
              <a:rPr lang="en-US" sz="2000" b="1" dirty="0"/>
              <a:t>m</a:t>
            </a:r>
            <a:r>
              <a:rPr lang="en-US" sz="2000" b="1" baseline="-25000" dirty="0" smtClean="0"/>
              <a:t>1</a:t>
            </a:r>
            <a:r>
              <a:rPr lang="en-US" sz="2000" b="1" dirty="0" smtClean="0"/>
              <a:t> = 12 kg, m</a:t>
            </a:r>
            <a:r>
              <a:rPr lang="en-US" sz="2000" b="1" baseline="-25000" dirty="0" smtClean="0"/>
              <a:t>3</a:t>
            </a:r>
            <a:r>
              <a:rPr lang="en-US" sz="2000" b="1" dirty="0" smtClean="0"/>
              <a:t> </a:t>
            </a:r>
            <a:r>
              <a:rPr lang="en-US" sz="2000" b="1" dirty="0"/>
              <a:t>= </a:t>
            </a:r>
            <a:r>
              <a:rPr lang="en-US" sz="2000" b="1" dirty="0" smtClean="0"/>
              <a:t>15 kg, m</a:t>
            </a:r>
            <a:r>
              <a:rPr lang="en-US" sz="2000" b="1" baseline="-25000" dirty="0" smtClean="0"/>
              <a:t>4</a:t>
            </a:r>
            <a:r>
              <a:rPr lang="en-US" sz="2000" b="1" dirty="0" smtClean="0"/>
              <a:t> </a:t>
            </a:r>
            <a:r>
              <a:rPr lang="en-US" sz="2000" b="1" dirty="0"/>
              <a:t>= </a:t>
            </a:r>
            <a:r>
              <a:rPr lang="en-US" sz="2000" b="1" dirty="0" smtClean="0"/>
              <a:t>20 kg, T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 = 111 N and T</a:t>
            </a:r>
            <a:r>
              <a:rPr lang="en-US" sz="2000" b="1" baseline="-25000" dirty="0" smtClean="0"/>
              <a:t>4</a:t>
            </a:r>
            <a:r>
              <a:rPr lang="en-US" sz="2000" b="1" dirty="0" smtClean="0"/>
              <a:t> = 222 N. Determine the mass of the fourth penguin m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, the acceleration of the penguins, a,  and the two missing tensions. T</a:t>
            </a:r>
            <a:r>
              <a:rPr lang="en-US" sz="2000" b="1" baseline="-25000" dirty="0" smtClean="0"/>
              <a:t>1</a:t>
            </a:r>
            <a:r>
              <a:rPr lang="en-US" sz="2000" b="1" dirty="0" smtClean="0"/>
              <a:t> and T</a:t>
            </a:r>
            <a:r>
              <a:rPr lang="en-US" sz="2000" b="1" baseline="-25000" dirty="0" smtClean="0"/>
              <a:t>3</a:t>
            </a:r>
            <a:r>
              <a:rPr lang="en-US" sz="2000" b="1" dirty="0" smtClean="0"/>
              <a:t>.</a:t>
            </a:r>
            <a:endParaRPr lang="en-US" sz="2000" b="1" baseline="-250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1582" t="41518" r="60407" b="44286"/>
          <a:stretch/>
        </p:blipFill>
        <p:spPr>
          <a:xfrm>
            <a:off x="1812744" y="4736338"/>
            <a:ext cx="7445829" cy="212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36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2</a:t>
            </a:r>
            <a:r>
              <a:rPr lang="en-US" baseline="30000" dirty="0" smtClean="0"/>
              <a:t>nd</a:t>
            </a:r>
            <a:r>
              <a:rPr lang="en-US" dirty="0" smtClean="0"/>
              <a:t> Law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Determine the three tensions.    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804" y="2603500"/>
            <a:ext cx="2976562" cy="225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56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/>
          </a:bodyPr>
          <a:lstStyle/>
          <a:p>
            <a:r>
              <a:rPr lang="en-US" b="1" dirty="0">
                <a:sym typeface="Euclid Extra" panose="02050502000505020303" pitchFamily="18" charset="2"/>
              </a:rPr>
              <a:t>How do you write the second law equation in the x dimension? In the y dimension?</a:t>
            </a:r>
          </a:p>
          <a:p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/>
          </a:p>
          <a:p>
            <a:r>
              <a:rPr lang="en-US" b="1" dirty="0" smtClean="0"/>
              <a:t>What’s Due on Nov 2?  (Pending assignments to complete.)</a:t>
            </a:r>
          </a:p>
          <a:p>
            <a:pPr lvl="1"/>
            <a:r>
              <a:rPr lang="en-US" b="1" dirty="0" smtClean="0"/>
              <a:t>Complete the 2</a:t>
            </a:r>
            <a:r>
              <a:rPr lang="en-US" b="1" baseline="30000" dirty="0" smtClean="0"/>
              <a:t>nd</a:t>
            </a:r>
            <a:r>
              <a:rPr lang="en-US" b="1" dirty="0" smtClean="0"/>
              <a:t> law worksheet</a:t>
            </a:r>
            <a:endParaRPr lang="en-US" sz="1900" b="1" dirty="0" smtClean="0"/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Read p57-75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23808</TotalTime>
  <Words>474</Words>
  <Application>Microsoft Office PowerPoint</Application>
  <PresentationFormat>Widescreen</PresentationFormat>
  <Paragraphs>55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Euclid</vt:lpstr>
      <vt:lpstr>Euclid Extra</vt:lpstr>
      <vt:lpstr>Wingdings 3</vt:lpstr>
      <vt:lpstr>Ion Boardroom</vt:lpstr>
      <vt:lpstr>Physics 1 –  Oct 17, 2019</vt:lpstr>
      <vt:lpstr>Agenda, Assignment</vt:lpstr>
      <vt:lpstr>Typical Second Law Problem Solving</vt:lpstr>
      <vt:lpstr>Sample 2nd Law Problem</vt:lpstr>
      <vt:lpstr>Sample 2nd Law Problem</vt:lpstr>
      <vt:lpstr>Sample 2nd Law Problem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239</cp:revision>
  <dcterms:created xsi:type="dcterms:W3CDTF">2015-08-11T02:33:52Z</dcterms:created>
  <dcterms:modified xsi:type="dcterms:W3CDTF">2019-10-17T13:38:12Z</dcterms:modified>
</cp:coreProperties>
</file>